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sldIdLst>
    <p:sldId id="256" r:id="rId2"/>
    <p:sldId id="257" r:id="rId3"/>
    <p:sldId id="258" r:id="rId4"/>
    <p:sldId id="259" r:id="rId5"/>
    <p:sldId id="297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82" r:id="rId18"/>
    <p:sldId id="291" r:id="rId19"/>
    <p:sldId id="283" r:id="rId20"/>
    <p:sldId id="286" r:id="rId21"/>
    <p:sldId id="289" r:id="rId22"/>
    <p:sldId id="295" r:id="rId23"/>
    <p:sldId id="296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515"/>
    <a:srgbClr val="EC3434"/>
    <a:srgbClr val="000000"/>
    <a:srgbClr val="086FC4"/>
    <a:srgbClr val="CC0066"/>
    <a:srgbClr val="FBD1D1"/>
    <a:srgbClr val="EEDBD2"/>
    <a:srgbClr val="FF6600"/>
    <a:srgbClr val="EBD84B"/>
    <a:srgbClr val="8F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2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1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31D757D-6641-4AAA-B809-5736D318BAC0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E70E9AF-3AE5-49FE-ADAB-9FBD180FCA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2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tionborcea.r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515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dirty="0">
                <a:solidFill>
                  <a:srgbClr val="000000"/>
                </a:solidFill>
                <a:latin typeface="Calisto MT" panose="02040603050505030304" pitchFamily="18" charset="0"/>
              </a:rPr>
              <a:t>LICEUL TEORETIC</a:t>
            </a:r>
            <a:br>
              <a:rPr lang="ro-RO" dirty="0">
                <a:solidFill>
                  <a:srgbClr val="000000"/>
                </a:solidFill>
                <a:latin typeface="Calisto MT" panose="02040603050505030304" pitchFamily="18" charset="0"/>
              </a:rPr>
            </a:br>
            <a:r>
              <a:rPr lang="ro-RO" dirty="0">
                <a:solidFill>
                  <a:srgbClr val="000000"/>
                </a:solidFill>
                <a:latin typeface="Calisto MT" panose="02040603050505030304" pitchFamily="18" charset="0"/>
              </a:rPr>
              <a:t>„Ion Borcea” Buhuşi</a:t>
            </a:r>
            <a:r>
              <a:rPr lang="en-US" dirty="0">
                <a:solidFill>
                  <a:srgbClr val="000000"/>
                </a:solidFill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7803" y="4960137"/>
            <a:ext cx="541494" cy="1463040"/>
          </a:xfrm>
        </p:spPr>
        <p:txBody>
          <a:bodyPr>
            <a:normAutofit/>
          </a:bodyPr>
          <a:lstStyle/>
          <a:p>
            <a:r>
              <a:rPr lang="ro-RO" sz="6600" dirty="0">
                <a:solidFill>
                  <a:srgbClr val="000000"/>
                </a:solidFill>
              </a:rPr>
              <a:t>∞</a:t>
            </a:r>
            <a:endParaRPr lang="en-US" sz="6600" dirty="0">
              <a:solidFill>
                <a:srgbClr val="000000"/>
              </a:solidFill>
            </a:endParaRPr>
          </a:p>
        </p:txBody>
      </p:sp>
      <p:pic>
        <p:nvPicPr>
          <p:cNvPr id="1030" name="Picture 6" descr="http://150.uaic.ro/wp-content/uploads/2010/02/Ioan-Borc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9" b="96875" l="7460" r="91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95" y="122217"/>
            <a:ext cx="3343405" cy="4206220"/>
          </a:xfrm>
          <a:prstGeom prst="rect">
            <a:avLst/>
          </a:prstGeom>
          <a:noFill/>
          <a:effectLst>
            <a:outerShdw blurRad="50800" dir="4200000" algn="ctr" rotWithShape="0">
              <a:schemeClr val="tx1">
                <a:alpha val="6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9600" y="5399269"/>
            <a:ext cx="148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>
                <a:solidFill>
                  <a:srgbClr val="000000"/>
                </a:solidFill>
              </a:rPr>
              <a:t> 1957 -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FAUL &amp; Wad Ad vs Pnau   Chan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2" descr="D:\Work\siglaLTIB transparen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132631"/>
            <a:ext cx="7195757" cy="2601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78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12243" cy="1499616"/>
          </a:xfrm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Promovabilitate examen naţional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B08798-B4C5-4DED-9AF1-1B65A7A5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608548" cy="4023360"/>
          </a:xfrm>
        </p:spPr>
        <p:txBody>
          <a:bodyPr/>
          <a:lstStyle/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C8D7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Cei mai buni dintre cei mai buni reuşesc să păşească pragul acestui liceu. </a:t>
            </a: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C8D7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După rezulatele Evaluării Naţionale, elevii claselor a VIIIa îşi stabilesc câteva licee ţintă la care vor să studieze pentru a reuşi în viitor.</a:t>
            </a: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C8D7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În fiecare an, liceul buhuşean a primit elevii cu rezultatele cele mai bune, menţinându-şi astfel prestigiul deţinut de fiecare generaţie.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8B8F30-0833-412B-AE1D-B988C7C80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ÎNVĂŢĂMÂNT GIMNAZIAL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2" algn="just"/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Liceul Teoretic „Ion Borcea” Buhuşi are, începând cu anul şcolar 2016-2017, dreptul de a organiza cursuri gimnaziale nivel 1. Autorizarea de funcţionare a fost obţinută în urma evaluării pe care A.R.A.C.I.P. a realizat-o la instituţia buhuşeană.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082" y="1359877"/>
            <a:ext cx="9720071" cy="4729838"/>
          </a:xfrm>
        </p:spPr>
        <p:txBody>
          <a:bodyPr>
            <a:noAutofit/>
          </a:bodyPr>
          <a:lstStyle/>
          <a:p>
            <a:pPr algn="just"/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A.R.A.C.I.P. a acordat calificativul FOARTE BINE, recunoscând că baza didactico-materială, calitatea personalului didactic şi demersul managerial sunt premise certe pentru obţinerea unor rezultate foarte bune şi la nivel gimnazial.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0-Point Star 3"/>
          <p:cNvSpPr/>
          <p:nvPr/>
        </p:nvSpPr>
        <p:spPr>
          <a:xfrm>
            <a:off x="10873153" y="269630"/>
            <a:ext cx="1019908" cy="1090246"/>
          </a:xfrm>
          <a:prstGeom prst="star10">
            <a:avLst/>
          </a:prstGeom>
          <a:solidFill>
            <a:srgbClr val="E48787"/>
          </a:solidFill>
          <a:ln>
            <a:solidFill>
              <a:srgbClr val="EED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005038" y="522365"/>
            <a:ext cx="756138" cy="58477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5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964" y="2458986"/>
            <a:ext cx="9720072" cy="1499616"/>
          </a:xfrm>
          <a:pattFill prst="openDmnd">
            <a:fgClr>
              <a:srgbClr val="EEDBD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sz="9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proiecte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rot="663918">
            <a:off x="8799227" y="1296284"/>
            <a:ext cx="2233535" cy="1184223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632589"/>
            <a:ext cx="12057089" cy="1499616"/>
          </a:xfrm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Comenius</a:t>
            </a:r>
            <a:r>
              <a:rPr lang="en-US" sz="4400" b="1" dirty="0"/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criticart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0070C0"/>
                </a:solidFill>
              </a:rPr>
              <a:t>–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7030A0"/>
                </a:solidFill>
              </a:rPr>
              <a:t>Young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FFC000"/>
                </a:solidFill>
              </a:rPr>
              <a:t>Artists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00B0F0"/>
                </a:solidFill>
              </a:rPr>
              <a:t>in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EC3434"/>
                </a:solidFill>
              </a:rPr>
              <a:t>emergency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11" y="2330118"/>
            <a:ext cx="11871489" cy="402336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Colegiul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Tehnic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"Ion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Borcea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Buhuşi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parte,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reprezentat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elevi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un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proiect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internaţional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parteneriat cu licee din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Austria, Grecia,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Spania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Italia, Germania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obiectivele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proiectului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comb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criza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mondială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Proiectul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s-a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desfăşurat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perioada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2013-2015.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coordonator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-Maria Andrei. </a:t>
            </a:r>
          </a:p>
        </p:txBody>
      </p:sp>
      <p:pic>
        <p:nvPicPr>
          <p:cNvPr id="1026" name="Picture 2" descr="https://youngartistsinemergency.files.wordpress.com/2014/05/logo_critic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22" y="4043583"/>
            <a:ext cx="3463620" cy="23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1.11111E-6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68" y="974960"/>
            <a:ext cx="7939990" cy="733918"/>
          </a:xfrm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Martzobossul</a:t>
            </a:r>
            <a:r>
              <a:rPr lang="en-US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aur</a:t>
            </a:r>
            <a:endParaRPr lang="en-US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962" y="2495862"/>
            <a:ext cx="10322350" cy="353729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4400" dirty="0" err="1"/>
              <a:t>Prin</a:t>
            </a:r>
            <a:r>
              <a:rPr lang="en-US" sz="4400" dirty="0"/>
              <a:t> </a:t>
            </a:r>
            <a:r>
              <a:rPr lang="en-US" sz="4400" dirty="0" err="1"/>
              <a:t>acest</a:t>
            </a:r>
            <a:r>
              <a:rPr lang="en-US" sz="4400" dirty="0"/>
              <a:t> concurs </a:t>
            </a:r>
            <a:r>
              <a:rPr lang="en-US" sz="4400" dirty="0" err="1"/>
              <a:t>internaţional</a:t>
            </a:r>
            <a:r>
              <a:rPr lang="en-US" sz="4400" dirty="0"/>
              <a:t> </a:t>
            </a:r>
            <a:r>
              <a:rPr lang="en-US" sz="4400" dirty="0" err="1"/>
              <a:t>elevii</a:t>
            </a:r>
            <a:r>
              <a:rPr lang="en-US" sz="4400" dirty="0"/>
              <a:t> au </a:t>
            </a:r>
            <a:r>
              <a:rPr lang="en-US" sz="4400" dirty="0" err="1"/>
              <a:t>posibilitatea</a:t>
            </a:r>
            <a:r>
              <a:rPr lang="en-US" sz="4400" dirty="0"/>
              <a:t> </a:t>
            </a:r>
            <a:r>
              <a:rPr lang="en-US" sz="4400" dirty="0" err="1"/>
              <a:t>să</a:t>
            </a:r>
            <a:r>
              <a:rPr lang="en-US" sz="4400" dirty="0"/>
              <a:t> </a:t>
            </a:r>
            <a:r>
              <a:rPr lang="en-US" sz="4400" dirty="0" err="1"/>
              <a:t>prezinte</a:t>
            </a:r>
            <a:r>
              <a:rPr lang="en-US" sz="4400" dirty="0"/>
              <a:t> </a:t>
            </a:r>
            <a:r>
              <a:rPr lang="en-US" sz="4400" dirty="0" err="1"/>
              <a:t>şi</a:t>
            </a:r>
            <a:r>
              <a:rPr lang="en-US" sz="4400" dirty="0"/>
              <a:t> </a:t>
            </a:r>
            <a:r>
              <a:rPr lang="en-US" sz="4400" dirty="0" err="1"/>
              <a:t>să-şi</a:t>
            </a:r>
            <a:r>
              <a:rPr lang="en-US" sz="4400" dirty="0"/>
              <a:t> </a:t>
            </a:r>
            <a:r>
              <a:rPr lang="en-US" sz="4400" dirty="0" err="1"/>
              <a:t>promoveze</a:t>
            </a:r>
            <a:r>
              <a:rPr lang="en-US" sz="4400" dirty="0"/>
              <a:t> </a:t>
            </a:r>
            <a:r>
              <a:rPr lang="en-US" sz="4400" dirty="0" err="1"/>
              <a:t>creaţiile</a:t>
            </a:r>
            <a:r>
              <a:rPr lang="en-US" sz="4400" dirty="0"/>
              <a:t> </a:t>
            </a:r>
            <a:r>
              <a:rPr lang="en-US" sz="4400" dirty="0" err="1"/>
              <a:t>artistice</a:t>
            </a:r>
            <a:r>
              <a:rPr lang="en-US" sz="4400" dirty="0"/>
              <a:t> </a:t>
            </a:r>
            <a:r>
              <a:rPr lang="en-US" sz="4400" dirty="0" err="1"/>
              <a:t>în</a:t>
            </a:r>
            <a:r>
              <a:rPr lang="en-US" sz="4400" dirty="0"/>
              <a:t> </a:t>
            </a:r>
            <a:r>
              <a:rPr lang="en-US" sz="4400" dirty="0" err="1"/>
              <a:t>domeniul</a:t>
            </a:r>
            <a:r>
              <a:rPr lang="en-US" sz="4400" dirty="0"/>
              <a:t> audio-</a:t>
            </a:r>
            <a:r>
              <a:rPr lang="en-US" sz="4400" dirty="0" err="1"/>
              <a:t>vizualului</a:t>
            </a:r>
            <a:r>
              <a:rPr lang="en-US" sz="4400" dirty="0"/>
              <a:t>, </a:t>
            </a:r>
            <a:r>
              <a:rPr lang="en-US" sz="4400" dirty="0" err="1"/>
              <a:t>creaţii</a:t>
            </a:r>
            <a:r>
              <a:rPr lang="en-US" sz="4400" dirty="0"/>
              <a:t> </a:t>
            </a:r>
            <a:r>
              <a:rPr lang="en-US" sz="4400" dirty="0" err="1"/>
              <a:t>realizate</a:t>
            </a:r>
            <a:r>
              <a:rPr lang="en-US" sz="4400" dirty="0"/>
              <a:t> </a:t>
            </a:r>
            <a:r>
              <a:rPr lang="en-US" sz="4400" dirty="0" err="1"/>
              <a:t>prin</a:t>
            </a:r>
            <a:r>
              <a:rPr lang="en-US" sz="4400" dirty="0"/>
              <a:t> </a:t>
            </a:r>
            <a:r>
              <a:rPr lang="en-US" sz="4400" dirty="0" err="1"/>
              <a:t>activităţi</a:t>
            </a:r>
            <a:r>
              <a:rPr lang="en-US" sz="4400" dirty="0"/>
              <a:t> practice, </a:t>
            </a:r>
            <a:r>
              <a:rPr lang="en-US" sz="4400" dirty="0" err="1"/>
              <a:t>prin</a:t>
            </a:r>
            <a:r>
              <a:rPr lang="en-US" sz="4400" dirty="0"/>
              <a:t> </a:t>
            </a:r>
            <a:r>
              <a:rPr lang="en-US" sz="4400" dirty="0" err="1"/>
              <a:t>lucru</a:t>
            </a:r>
            <a:r>
              <a:rPr lang="en-US" sz="4400" dirty="0"/>
              <a:t> </a:t>
            </a:r>
            <a:r>
              <a:rPr lang="en-US" sz="4400" dirty="0" err="1"/>
              <a:t>în</a:t>
            </a:r>
            <a:r>
              <a:rPr lang="en-US" sz="4400" dirty="0"/>
              <a:t> </a:t>
            </a:r>
            <a:r>
              <a:rPr lang="en-US" sz="4400" dirty="0" err="1"/>
              <a:t>echipă</a:t>
            </a:r>
            <a:r>
              <a:rPr lang="en-US" sz="4400" dirty="0"/>
              <a:t>.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10909091" y="284813"/>
            <a:ext cx="1128011" cy="1064301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45000"/>
            </a:srgbClr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Balul</a:t>
            </a:r>
            <a:r>
              <a:rPr lang="en-US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bobocilor</a:t>
            </a:r>
            <a:endParaRPr lang="en-US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888711" cy="3304095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Balul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Bobocilor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tradiţie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liceul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buhuşean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Ediţie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ediţie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nou-venit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liceul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onoarea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devină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"Miss"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"Mister"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boboc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2050" name="Picture 2" descr="http://pix.iemoji.com/images/emoji/apple/ios-9/256/front-facing-baby-chi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305" y="546988"/>
            <a:ext cx="1913068" cy="1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mojipedia-us.s3.amazonaws.com/cache/37/ca/37ca8326b7e84caaea0e116ec939e4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794" y="137287"/>
            <a:ext cx="816992" cy="7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856" y="716437"/>
            <a:ext cx="10652288" cy="592003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strada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Libert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ăţii, corpul B al Liceului Teoretic „Ion Borcea” Buhuşi are în dotare: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6A7B16-6944-41DE-8CD2-5A6A2857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76" y="2714919"/>
            <a:ext cx="8642722" cy="39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20" y="647493"/>
            <a:ext cx="8506293" cy="56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2000">
              <a:schemeClr val="accent2">
                <a:lumMod val="40000"/>
                <a:lumOff val="60000"/>
              </a:schemeClr>
            </a:gs>
            <a:gs pos="4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86" y="585216"/>
            <a:ext cx="11407714" cy="5578916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săli de clasă</a:t>
            </a:r>
            <a:b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4</a:t>
            </a:r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ateliere EXCELENT DOTATE</a:t>
            </a:r>
            <a:b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U</a:t>
            </a:r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laborator de informatică ULTRA-MODERN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553" y="1077773"/>
            <a:ext cx="10018120" cy="4629873"/>
          </a:xfrm>
          <a:solidFill>
            <a:schemeClr val="tx1">
              <a:alpha val="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ro-RO" sz="4400" dirty="0">
                <a:latin typeface="Calibri" pitchFamily="34" charset="0"/>
                <a:cs typeface="Calibri" pitchFamily="34" charset="0"/>
              </a:rPr>
              <a:t>Liceul Teoretic „Ion Borcea” Buhuși este cea mai frumoasă poveste de dragoste a târgului... O poveste de dragoste care cochetează cu eternitatea. </a:t>
            </a:r>
          </a:p>
          <a:p>
            <a:pPr algn="ctr"/>
            <a:r>
              <a:rPr lang="ro-RO" sz="4400" dirty="0">
                <a:latin typeface="Calibri" pitchFamily="34" charset="0"/>
                <a:cs typeface="Calibri" pitchFamily="34" charset="0"/>
              </a:rPr>
              <a:t>Înființat în anul 1953, liceul din Buhuși își păstrează până în prezent istoria și tradițiile.”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67792"/>
            <a:ext cx="9720072" cy="1499616"/>
          </a:xfrm>
        </p:spPr>
        <p:txBody>
          <a:bodyPr/>
          <a:lstStyle/>
          <a:p>
            <a:r>
              <a:rPr lang="ro-RO" dirty="0"/>
              <a:t>O bibliotecă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77" y="430914"/>
            <a:ext cx="3915879" cy="5221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8" y="1433836"/>
            <a:ext cx="3928501" cy="52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2000">
              <a:schemeClr val="accent2">
                <a:lumMod val="40000"/>
                <a:lumOff val="60000"/>
              </a:schemeClr>
            </a:gs>
            <a:gs pos="4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92755"/>
          </a:xfrm>
          <a:solidFill>
            <a:srgbClr val="FF0000">
              <a:alpha val="45000"/>
            </a:srgbClr>
          </a:solidFill>
        </p:spPr>
        <p:txBody>
          <a:bodyPr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teren de sport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scontent.xx.fbcdn.net/hphotos-xpl1/v/t34.0-12/12788187_900485563398202_621930393_n.jpg?oh=f2976786f26e738c9b8b4fe9a65494e6&amp;oe=56F1B9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8" y="1840522"/>
            <a:ext cx="8047845" cy="45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42" y="1852246"/>
            <a:ext cx="4180918" cy="2063261"/>
          </a:xfrm>
        </p:spPr>
        <p:txBody>
          <a:bodyPr>
            <a:normAutofit/>
          </a:bodyPr>
          <a:lstStyle/>
          <a:p>
            <a:r>
              <a:rPr lang="ro-RO" sz="4000" dirty="0"/>
              <a:t>GRUPUL DE PE FACEBOOK AL L.T. „ION BORCEA”.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1" y="-32485"/>
            <a:ext cx="6705600" cy="6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3452"/>
            <a:ext cx="5459896" cy="1499616"/>
          </a:xfrm>
        </p:spPr>
        <p:txBody>
          <a:bodyPr/>
          <a:lstStyle/>
          <a:p>
            <a:r>
              <a:rPr lang="en-US" dirty="0"/>
              <a:t>Site-</a:t>
            </a:r>
            <a:r>
              <a:rPr lang="en-US" dirty="0" err="1"/>
              <a:t>ul</a:t>
            </a:r>
            <a:r>
              <a:rPr lang="en-US" dirty="0"/>
              <a:t> L.T. </a:t>
            </a:r>
            <a:r>
              <a:rPr lang="ro-RO" dirty="0"/>
              <a:t>„</a:t>
            </a:r>
            <a:r>
              <a:rPr lang="en-US" dirty="0"/>
              <a:t>Ion </a:t>
            </a:r>
            <a:r>
              <a:rPr lang="en-US" dirty="0" err="1"/>
              <a:t>Borcea</a:t>
            </a:r>
            <a:r>
              <a:rPr lang="en-US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66" y="2600649"/>
            <a:ext cx="4368488" cy="4081507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ştiri sunt publicate şi în mediul virtual prin intermediul site-ul liceului. </a:t>
            </a:r>
          </a:p>
          <a:p>
            <a:pPr algn="just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www.ionborcea.ro</a:t>
            </a:r>
            <a:endParaRPr lang="ro-R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881"/>
          <a:stretch/>
        </p:blipFill>
        <p:spPr>
          <a:xfrm>
            <a:off x="5300870" y="94629"/>
            <a:ext cx="6891130" cy="660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0" t="2335" r="36833" b="21087"/>
          <a:stretch/>
        </p:blipFill>
        <p:spPr>
          <a:xfrm>
            <a:off x="11230710" y="105285"/>
            <a:ext cx="855784" cy="1336654"/>
          </a:xfrm>
          <a:prstGeom prst="rect">
            <a:avLst/>
          </a:prstGeom>
          <a:noFill/>
        </p:spPr>
      </p:pic>
      <p:sp>
        <p:nvSpPr>
          <p:cNvPr id="4" name="CasetăText 3"/>
          <p:cNvSpPr txBox="1"/>
          <p:nvPr/>
        </p:nvSpPr>
        <p:spPr>
          <a:xfrm>
            <a:off x="550984" y="1728542"/>
            <a:ext cx="1084489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Ambiție</a:t>
            </a:r>
            <a:r>
              <a:rPr lang="ro-RO" sz="5400" b="1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							</a:t>
            </a:r>
            <a:r>
              <a:rPr lang="ro-RO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Viitor</a:t>
            </a:r>
          </a:p>
          <a:p>
            <a:pPr algn="ctr"/>
            <a:endParaRPr lang="ro-RO" sz="3000" b="1" dirty="0">
              <a:solidFill>
                <a:srgbClr val="00206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r>
              <a:rPr lang="ro-RO" sz="6400" b="1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Vino la Liceul Teoretic</a:t>
            </a:r>
          </a:p>
          <a:p>
            <a:pPr algn="ctr"/>
            <a:r>
              <a:rPr lang="ro-RO" sz="6400" b="1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„Ion Borcea”!</a:t>
            </a:r>
          </a:p>
          <a:p>
            <a:pPr algn="ctr"/>
            <a:endParaRPr lang="ro-RO" sz="3000" b="1" dirty="0">
              <a:solidFill>
                <a:srgbClr val="00206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r>
              <a:rPr lang="ro-RO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Susținere</a:t>
            </a:r>
            <a:r>
              <a:rPr lang="ro-RO" sz="5400" b="1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				</a:t>
            </a:r>
            <a:r>
              <a:rPr lang="ro-RO" sz="5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Perfecțiune</a:t>
            </a:r>
            <a:endParaRPr lang="en-US" sz="5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Work\siglaLTIB transpar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289" y="136989"/>
            <a:ext cx="2819400" cy="101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64" y="0"/>
            <a:ext cx="10897385" cy="1499616"/>
          </a:xfrm>
        </p:spPr>
        <p:txBody>
          <a:bodyPr>
            <a:normAutofit/>
          </a:bodyPr>
          <a:lstStyle/>
          <a:p>
            <a:r>
              <a:rPr lang="ro-RO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 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filiera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teoretica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61" y="1282045"/>
            <a:ext cx="11528383" cy="5575955"/>
          </a:xfrm>
          <a:solidFill>
            <a:srgbClr val="FF0000">
              <a:alpha val="49000"/>
            </a:srgbClr>
          </a:solidFill>
        </p:spPr>
        <p:txBody>
          <a:bodyPr numCol="2"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o-RO" sz="3500" dirty="0"/>
              <a:t> 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NIVEL GIMNAZIAL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NIVEL LICEL</a:t>
            </a:r>
          </a:p>
          <a:p>
            <a:pPr marL="0" indent="0">
              <a:buNone/>
            </a:pPr>
            <a:endParaRPr lang="ro-RO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o-RO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ROFIL UMAN: </a:t>
            </a:r>
          </a:p>
          <a:p>
            <a:pPr marL="0" indent="0">
              <a:buNone/>
            </a:pPr>
            <a:r>
              <a:rPr lang="ro-RO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o-RO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FILOLOGI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o-RO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ŞTIINŢE SOCIALE </a:t>
            </a:r>
          </a:p>
          <a:p>
            <a:pPr marL="0" indent="0">
              <a:buNone/>
            </a:pPr>
            <a:r>
              <a:rPr lang="ro-RO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o-RO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o-RO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 REAL: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MATEMATICĂ-INFORMATICĂ, INTENSIV INFORMATICĂ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ŞTIINŢE ALE NATURII</a:t>
            </a:r>
          </a:p>
        </p:txBody>
      </p:sp>
    </p:spTree>
    <p:extLst>
      <p:ext uri="{BB962C8B-B14F-4D97-AF65-F5344CB8AC3E}">
        <p14:creationId xmlns:p14="http://schemas.microsoft.com/office/powerpoint/2010/main" val="882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11085"/>
            <a:ext cx="9720072" cy="1357459"/>
          </a:xfrm>
        </p:spPr>
        <p:txBody>
          <a:bodyPr>
            <a:normAutofit/>
          </a:bodyPr>
          <a:lstStyle/>
          <a:p>
            <a:pPr algn="ctr"/>
            <a:r>
              <a:rPr lang="ro-RO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 B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02" y="1593131"/>
            <a:ext cx="11376838" cy="5122462"/>
          </a:xfrm>
          <a:solidFill>
            <a:srgbClr val="FF0000">
              <a:alpha val="49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ÎNVĂŢĂMÂNT LICEAL, FILIERA TEHNOLOGICĂ:</a:t>
            </a:r>
          </a:p>
          <a:p>
            <a:pPr lvl="3">
              <a:lnSpc>
                <a:spcPct val="150000"/>
              </a:lnSpc>
            </a:pPr>
            <a:r>
              <a:rPr lang="ro-RO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TEHNICIAN DESIGNER VESTIMENTAR</a:t>
            </a:r>
          </a:p>
          <a:p>
            <a:pPr lvl="3">
              <a:lnSpc>
                <a:spcPct val="150000"/>
              </a:lnSpc>
            </a:pPr>
            <a:r>
              <a:rPr lang="ro-RO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TEHNICIAN ÎN CONSTRUCȚII ȘI LUCRĂRI PUBLICE</a:t>
            </a:r>
          </a:p>
          <a:p>
            <a:pPr lvl="3">
              <a:lnSpc>
                <a:spcPct val="150000"/>
              </a:lnSpc>
            </a:pPr>
            <a:r>
              <a:rPr lang="ro-RO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TEHNICIAN ÎN ACTIVITĂȚI DE COMERȚ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o-RO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ÎNVĂŢĂMÂNT PROFESIONAL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DULGHER- TÂMPLAR- PARCHETAR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CONFECŢIONER PRODUSE TEXTILE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o-RO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896" lvl="2" indent="0" algn="just">
              <a:lnSpc>
                <a:spcPct val="150000"/>
              </a:lnSpc>
              <a:buNone/>
            </a:pPr>
            <a:endParaRPr lang="ro-RO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49DB1CC-E22A-4191-BCA8-4B082813D1F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45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o-RO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SITUAT PE STRADA TINERETULUI, CORPUL A AL L.T. „ION BORCEA” BUHUŞI ESTE DOTAT CU</a:t>
            </a:r>
            <a:r>
              <a:rPr lang="ro-RO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A9CAB5-F2E9-4F41-B413-FE89790776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o-RO" sz="36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SĂLI DE CLASĂ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LABORATOARE DE INFORMATICĂ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o-RO" sz="36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LABORATOR DE CHIMIE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o-RO" sz="3600" b="1" cap="none" dirty="0">
                <a:solidFill>
                  <a:srgbClr val="000000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1 LABORATOR DE FIZICĂ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o-RO" sz="36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AMFITEATRU MODERN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39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36" y="173622"/>
            <a:ext cx="9720072" cy="1499616"/>
          </a:xfrm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BIBLIOTECĂ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</a:t>
            </a:r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25" y="1941922"/>
            <a:ext cx="7912955" cy="47424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https://s-media-cache-ak0.pinimg.com/736x/e6/32/8d/e6328d564b75343d05c730597dd719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178" y="191113"/>
            <a:ext cx="2287822" cy="22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mojipedia-us.s3.amazonaws.com/cache/65/bc/65bcd2590f982f6c95de78664861ed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6" y="5309577"/>
            <a:ext cx="1374800" cy="13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8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246" y="150501"/>
            <a:ext cx="10833092" cy="1499616"/>
          </a:xfrm>
          <a:solidFill>
            <a:srgbClr val="FF0000">
              <a:alpha val="45000"/>
            </a:srgb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Centru de documentare şi informare MODERN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/>
          <a:stretch/>
        </p:blipFill>
        <p:spPr>
          <a:xfrm>
            <a:off x="1745054" y="1951348"/>
            <a:ext cx="8694613" cy="4468202"/>
          </a:xfrm>
          <a:prstGeom prst="rect">
            <a:avLst/>
          </a:prstGeom>
        </p:spPr>
      </p:pic>
      <p:pic>
        <p:nvPicPr>
          <p:cNvPr id="6146" name="Picture 2" descr="https://s-media-cache-ak0.pinimg.com/736x/6b/97/80/6b97809c5f88e2e6d6872b68fd5f23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9011"/>
            <a:ext cx="1484026" cy="15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0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105" y="201993"/>
            <a:ext cx="9508180" cy="1499616"/>
          </a:xfrm>
          <a:solidFill>
            <a:srgbClr val="FF0000">
              <a:alpha val="4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O sală de sport ECHIPATĂ CORESPUNZĂTOR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8439" r="6980" b="18481"/>
          <a:stretch/>
        </p:blipFill>
        <p:spPr>
          <a:xfrm>
            <a:off x="895172" y="1923068"/>
            <a:ext cx="10056113" cy="4732939"/>
          </a:xfrm>
          <a:prstGeom prst="rect">
            <a:avLst/>
          </a:prstGeom>
        </p:spPr>
      </p:pic>
      <p:pic>
        <p:nvPicPr>
          <p:cNvPr id="7170" name="Picture 2" descr="http://emojipedia-us.s3.amazonaws.com/cache/f3/a4/f3a49a5197896d6f749a623c79cf3d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61" y="500407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mojipedia-us.s3.amazonaws.com/cache/5a/a4/5aa43187d7f2169fcaad2d9793a748d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" y="54386"/>
            <a:ext cx="1061659" cy="10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dn.shopify.com/s/files/1/0185/5092/products/persons-0148_large.png?v=13695432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061">
            <a:off x="9184696" y="4794325"/>
            <a:ext cx="1793146" cy="17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74" y="585216"/>
            <a:ext cx="11227324" cy="1243584"/>
          </a:xfrm>
          <a:solidFill>
            <a:srgbClr val="FF0000">
              <a:alpha val="45000"/>
            </a:srgbClr>
          </a:solidFill>
        </p:spPr>
        <p:txBody>
          <a:bodyPr/>
          <a:lstStyle/>
          <a:p>
            <a:r>
              <a:rPr lang="ro-RO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Promovabilitate bacalaureat</a:t>
            </a:r>
            <a:r>
              <a:rPr lang="ro-RO" dirty="0">
                <a:solidFill>
                  <a:schemeClr val="tx1"/>
                </a:solidFill>
              </a:rPr>
              <a:t>: </a:t>
            </a:r>
            <a:r>
              <a:rPr lang="ro-R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85-90</a:t>
            </a:r>
            <a:r>
              <a:rPr lang="ro-R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o-RO" sz="3200" dirty="0"/>
              <a:t>An de an elevii liceului buhuşean se pregătesc pentru „examenul maturităţii”. </a:t>
            </a:r>
          </a:p>
          <a:p>
            <a:pPr algn="just"/>
            <a:r>
              <a:rPr lang="ro-RO" sz="3200" dirty="0"/>
              <a:t>Liceul Teoretic „Ion Borcea” Buhuşi este de fiecare dată cap de listă în judeţul Bacău, concurând cu cele mai bune licee din ţară.</a:t>
            </a:r>
          </a:p>
          <a:p>
            <a:pPr algn="just"/>
            <a:r>
              <a:rPr lang="ro-RO" sz="3200" dirty="0"/>
              <a:t>Procentul promovabilităţii ultimilor ani concretizează munca elevilor şi a cadrelor didactice.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90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2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A9C8D7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1106</TotalTime>
  <Words>555</Words>
  <Application>Microsoft Office PowerPoint</Application>
  <PresentationFormat>Widescreen</PresentationFormat>
  <Paragraphs>70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Gungsuh</vt:lpstr>
      <vt:lpstr>Aharoni</vt:lpstr>
      <vt:lpstr>Arial</vt:lpstr>
      <vt:lpstr>Arial Black</vt:lpstr>
      <vt:lpstr>Arial Rounded MT Bold</vt:lpstr>
      <vt:lpstr>Calibri</vt:lpstr>
      <vt:lpstr>Calisto MT</vt:lpstr>
      <vt:lpstr>Gill Sans MT</vt:lpstr>
      <vt:lpstr>Narkisim</vt:lpstr>
      <vt:lpstr>Times New Roman</vt:lpstr>
      <vt:lpstr>Tw Cen MT</vt:lpstr>
      <vt:lpstr>Tw Cen MT Condensed</vt:lpstr>
      <vt:lpstr>Wingdings</vt:lpstr>
      <vt:lpstr>Wingdings 3</vt:lpstr>
      <vt:lpstr>Integral</vt:lpstr>
      <vt:lpstr>LICEUL TEORETIC „Ion Borcea” Buhuşi </vt:lpstr>
      <vt:lpstr>PowerPoint Presentation</vt:lpstr>
      <vt:lpstr>Corp A- filiera teoretica</vt:lpstr>
      <vt:lpstr>Corp B</vt:lpstr>
      <vt:lpstr>SITUAT PE STRADA TINERETULUI, CORPUL A AL L.T. „ION BORCEA” BUHUŞI ESTE DOTAT CU:</vt:lpstr>
      <vt:lpstr>O BIBLIOTECĂ MODERNĂ</vt:lpstr>
      <vt:lpstr>UN Centru de documentare şi informare MODERN</vt:lpstr>
      <vt:lpstr>O sală de sport ECHIPATĂ CORESPUNZĂTOR </vt:lpstr>
      <vt:lpstr>Promovabilitate bacalaureat: 85-90%!</vt:lpstr>
      <vt:lpstr>Promovabilitate examen naţional</vt:lpstr>
      <vt:lpstr>ÎNVĂŢĂMÂNT GIMNAZIAL</vt:lpstr>
      <vt:lpstr>PowerPoint Presentation</vt:lpstr>
      <vt:lpstr>proiecte</vt:lpstr>
      <vt:lpstr>Comenius criticart – Young Artists in emergency</vt:lpstr>
      <vt:lpstr>Martzobossul de aur</vt:lpstr>
      <vt:lpstr>Balul bobocilor</vt:lpstr>
      <vt:lpstr>PowerPoint Presentation</vt:lpstr>
      <vt:lpstr>PowerPoint Presentation</vt:lpstr>
      <vt:lpstr>* 9 săli de clasă  * 4 ateliere EXCELENT DOTATE  * Un laborator de informatică ULTRA-MODERN </vt:lpstr>
      <vt:lpstr>O bibliotecă</vt:lpstr>
      <vt:lpstr>teren de sport</vt:lpstr>
      <vt:lpstr>PowerPoint Presentation</vt:lpstr>
      <vt:lpstr>Site-ul L.T. „Ion Borcea”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Colegiul Tehnic „Ion Borcea” Buhuşi</dc:title>
  <dc:creator>David</dc:creator>
  <cp:lastModifiedBy>Admin</cp:lastModifiedBy>
  <cp:revision>88</cp:revision>
  <dcterms:created xsi:type="dcterms:W3CDTF">2016-03-12T14:41:36Z</dcterms:created>
  <dcterms:modified xsi:type="dcterms:W3CDTF">2021-05-28T09:04:31Z</dcterms:modified>
</cp:coreProperties>
</file>